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retendard Regular"/>
      <p:regular r:id="rId25"/>
    </p:embeddedFont>
    <p:embeddedFont>
      <p:font typeface="Pretendard Medium"/>
      <p:bold r:id="rId26"/>
    </p:embeddedFont>
    <p:embeddedFont>
      <p:font typeface="Pretendard SemiBold"/>
      <p:bold r:id="rId27"/>
    </p:embeddedFont>
    <p:embeddedFont>
      <p:font typeface="Baskerville Old Face"/>
      <p:regular r:id="rId28"/>
    </p:embeddedFont>
    <p:embeddedFont>
      <p:font typeface="Pretendard Bold"/>
      <p:bold r:id="rId29"/>
    </p:embeddedFont>
    <p:embeddedFont>
      <p:font typeface="Pretendard"/>
      <p:regular r:id="rId30"/>
    </p:embeddedFont>
    <p:embeddedFont>
      <p:font typeface="Pretendard Light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1.fntdata" Type="http://schemas.openxmlformats.org/officeDocument/2006/relationships/font"/><Relationship Id="rId26" Target="fonts/font2.fntdata" Type="http://schemas.openxmlformats.org/officeDocument/2006/relationships/font"/><Relationship Id="rId27" Target="fonts/font3.fntdata" Type="http://schemas.openxmlformats.org/officeDocument/2006/relationships/font"/><Relationship Id="rId28" Target="fonts/font4.fntdata" Type="http://schemas.openxmlformats.org/officeDocument/2006/relationships/font"/><Relationship Id="rId29" Target="fonts/font5.fntdata" Type="http://schemas.openxmlformats.org/officeDocument/2006/relationships/font"/><Relationship Id="rId3" Target="viewProps.xml" Type="http://schemas.openxmlformats.org/officeDocument/2006/relationships/viewProps"/><Relationship Id="rId30" Target="fonts/font6.fntdata" Type="http://schemas.openxmlformats.org/officeDocument/2006/relationships/font"/><Relationship Id="rId31" Target="fonts/font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75000" y="1816100"/>
            <a:ext cx="17145000" cy="1714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579600" y="-3898900"/>
            <a:ext cx="6667500" cy="666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19200" y="4991100"/>
            <a:ext cx="8661400" cy="209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Regular"/>
              </a:rPr>
              <a:t>11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Regular"/>
              </a:rPr>
              <a:t>조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Regular"/>
              </a:rPr>
              <a:t> Fact Shield</a:t>
            </a:r>
          </a:p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Regular"/>
              </a:rPr>
              <a:t>중간발표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50300" y="9436100"/>
            <a:ext cx="91186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323232">
                    <a:alpha val="80000"/>
                  </a:srgbClr>
                </a:solidFill>
                <a:latin typeface="Pretendard Medium"/>
              </a:rPr>
              <a:t>  2025-04-19      </a:t>
            </a:r>
            <a:br>
              <a:rPr lang="en-US" sz="1800" b="false" i="false" u="none" strike="noStrike">
                <a:solidFill>
                  <a:srgbClr val="323232">
                    <a:alpha val="80000"/>
                  </a:srgbClr>
                </a:solidFill>
                <a:latin typeface="Pretendard Medium"/>
              </a:rPr>
            </a:br>
            <a:r>
              <a:rPr lang="ko-KR" sz="1800" b="false" i="false" u="none" strike="noStrike">
                <a:solidFill>
                  <a:srgbClr val="323232">
                    <a:alpha val="80000"/>
                  </a:srgbClr>
                </a:solidFill>
                <a:ea typeface="Pretendard Medium"/>
              </a:rPr>
              <a:t>화</a:t>
            </a:r>
            <a:r>
              <a:rPr lang="en-US" sz="1800" b="false" i="false" u="none" strike="noStrike">
                <a:solidFill>
                  <a:srgbClr val="323232">
                    <a:alpha val="80000"/>
                  </a:srgbClr>
                </a:solidFill>
                <a:latin typeface="Pretendard Medium"/>
              </a:rPr>
              <a:t> 234 </a:t>
            </a:r>
            <a:r>
              <a:rPr lang="ko-KR" sz="1800" b="false" i="false" u="none" strike="noStrike">
                <a:solidFill>
                  <a:srgbClr val="323232">
                    <a:alpha val="80000"/>
                  </a:srgbClr>
                </a:solidFill>
                <a:ea typeface="Pretendard Medium"/>
              </a:rPr>
              <a:t>인공지능</a:t>
            </a:r>
            <a:r>
              <a:rPr lang="en-US" sz="1800" b="false" i="false" u="none" strike="noStrike">
                <a:solidFill>
                  <a:srgbClr val="323232">
                    <a:alpha val="80000"/>
                  </a:srgbClr>
                </a:solidFill>
                <a:latin typeface="Pretendard Medium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8966200"/>
            <a:ext cx="59690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000" b="false" i="false" u="none" strike="noStrike" spc="100">
                <a:solidFill>
                  <a:srgbClr val="323232"/>
                </a:solidFill>
                <a:latin typeface="Pretendard Medium"/>
              </a:rPr>
              <a:t>20224151 </a:t>
            </a:r>
            <a:r>
              <a:rPr lang="ko-KR" sz="2000" b="false" i="false" u="none" strike="noStrike" spc="100">
                <a:solidFill>
                  <a:srgbClr val="323232"/>
                </a:solidFill>
                <a:ea typeface="Pretendard Medium"/>
              </a:rPr>
              <a:t>김봉민</a:t>
            </a:r>
            <a:r>
              <a:rPr lang="en-US" sz="2000" b="false" i="false" u="none" strike="noStrike" spc="100">
                <a:solidFill>
                  <a:srgbClr val="323232"/>
                </a:solidFill>
                <a:latin typeface="Pretendard Medium"/>
              </a:rPr>
              <a:t> </a:t>
            </a:r>
            <a:br>
              <a:rPr lang="en-US" sz="2000" b="false" i="false" u="none" strike="noStrike" spc="100">
                <a:solidFill>
                  <a:srgbClr val="323232"/>
                </a:solidFill>
                <a:latin typeface="Pretendard Medium"/>
              </a:rPr>
            </a:br>
            <a:r>
              <a:rPr lang="en-US" sz="2000" b="false" i="false" u="none" strike="noStrike" spc="100">
                <a:solidFill>
                  <a:srgbClr val="323232"/>
                </a:solidFill>
                <a:latin typeface="Pretendard Medium"/>
              </a:rPr>
              <a:t>20213673 </a:t>
            </a:r>
            <a:r>
              <a:rPr lang="ko-KR" sz="2000" b="false" i="false" u="none" strike="noStrike" spc="100">
                <a:solidFill>
                  <a:srgbClr val="323232"/>
                </a:solidFill>
                <a:ea typeface="Pretendard Medium"/>
              </a:rPr>
              <a:t>최지우</a:t>
            </a:r>
            <a:br>
              <a:rPr lang="ko-KR" sz="2000" b="false" i="false" u="none" strike="noStrike" spc="100">
                <a:solidFill>
                  <a:srgbClr val="323232"/>
                </a:solidFill>
                <a:ea typeface="Pretendard Medium"/>
              </a:rPr>
            </a:br>
            <a:r>
              <a:rPr lang="en-US" sz="2000" b="false" i="false" u="none" strike="noStrike" spc="100">
                <a:solidFill>
                  <a:srgbClr val="323232"/>
                </a:solidFill>
                <a:latin typeface="Pretendard Medium"/>
              </a:rPr>
              <a:t>20222228 </a:t>
            </a:r>
            <a:r>
              <a:rPr lang="ko-KR" sz="2000" b="false" i="false" u="none" strike="noStrike" spc="100">
                <a:solidFill>
                  <a:srgbClr val="323232"/>
                </a:solidFill>
                <a:ea typeface="Pretendard Medium"/>
              </a:rPr>
              <a:t>오주연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6870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데이터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수집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정제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336800"/>
            <a:ext cx="63373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Data Collection</a:t>
            </a:r>
          </a:p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Data Refining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16500" y="342900"/>
            <a:ext cx="177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3695700"/>
            <a:ext cx="863600" cy="711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01800" y="3505200"/>
            <a:ext cx="6210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데이터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출처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1800" y="4051300"/>
            <a:ext cx="7061200" cy="635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AI Hub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제공한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낚시성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기사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탐지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데이터셋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사용</a:t>
            </a:r>
          </a:p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기사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제목과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본문의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불일치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주제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일관성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부족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기사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포함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5359400"/>
            <a:ext cx="1003300" cy="1003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7467600"/>
            <a:ext cx="850900" cy="1016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77300" y="5143500"/>
            <a:ext cx="9194800" cy="914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24000" y="5346700"/>
            <a:ext cx="6210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규모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2100" y="6019800"/>
            <a:ext cx="7061200" cy="330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733,427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4000" y="7391400"/>
            <a:ext cx="6210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유형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1300" y="7950200"/>
            <a:ext cx="7061200" cy="635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신문기사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JSON 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본문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불일치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77300" y="3136900"/>
            <a:ext cx="6997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323232"/>
                </a:solidFill>
                <a:ea typeface="Pretendard Bold"/>
              </a:rPr>
              <a:t>데이터</a:t>
            </a:r>
            <a:r>
              <a:rPr lang="en-US" sz="35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323232"/>
                </a:solidFill>
                <a:ea typeface="Pretendard Bold"/>
              </a:rPr>
              <a:t>성능</a:t>
            </a:r>
            <a:r>
              <a:rPr lang="en-US" sz="35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323232"/>
                </a:solidFill>
                <a:ea typeface="Pretendard Bold"/>
              </a:rPr>
              <a:t>지표</a:t>
            </a:r>
            <a:r>
              <a:rPr lang="en-US" sz="3500" b="false" i="false" u="none" strike="noStrike">
                <a:solidFill>
                  <a:srgbClr val="323232"/>
                </a:solidFill>
                <a:latin typeface="Pretendard Bold"/>
              </a:rPr>
              <a:t> (Classification)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29700" y="4673600"/>
            <a:ext cx="70866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323232"/>
                </a:solidFill>
                <a:latin typeface="Pretendard Regular"/>
              </a:rPr>
              <a:t>Accuracy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77300" y="6451600"/>
            <a:ext cx="9194800" cy="914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0" y="8445500"/>
            <a:ext cx="8877300" cy="1066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24900" y="3784600"/>
            <a:ext cx="9182100" cy="3886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029700" y="6070600"/>
            <a:ext cx="70866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323232"/>
                </a:solidFill>
                <a:latin typeface="Pretendard Regular"/>
              </a:rPr>
              <a:t>F1-Score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77300" y="3898900"/>
            <a:ext cx="6972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23232"/>
                </a:solidFill>
                <a:ea typeface="Pretendard Bold"/>
              </a:rPr>
              <a:t>본문</a:t>
            </a:r>
            <a:r>
              <a:rPr lang="en-US" sz="24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23232"/>
                </a:solidFill>
                <a:ea typeface="Pretendard Bold"/>
              </a:rPr>
              <a:t>주제</a:t>
            </a:r>
            <a:r>
              <a:rPr lang="en-US" sz="24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23232"/>
                </a:solidFill>
                <a:ea typeface="Pretendard Bold"/>
              </a:rPr>
              <a:t>불일치</a:t>
            </a:r>
            <a:r>
              <a:rPr lang="en-US" sz="24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23232"/>
                </a:solidFill>
                <a:ea typeface="Pretendard Bold"/>
              </a:rPr>
              <a:t>탐지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69400" y="8585200"/>
            <a:ext cx="8534400" cy="711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23232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Pretendard Regular"/>
              </a:rPr>
              <a:t>수집</a:t>
            </a:r>
            <a:r>
              <a:rPr lang="en-US" sz="20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Pretendard Regular"/>
              </a:rPr>
              <a:t>대신</a:t>
            </a:r>
            <a:r>
              <a:rPr lang="en-US" sz="20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Pretendard Regular"/>
              </a:rPr>
              <a:t>검증된</a:t>
            </a:r>
            <a:r>
              <a:rPr lang="en-US" sz="2000" b="false" i="false" u="none" strike="noStrike">
                <a:solidFill>
                  <a:srgbClr val="323232"/>
                </a:solidFill>
                <a:latin typeface="Pretendard Regular"/>
              </a:rPr>
              <a:t> AI HUB </a:t>
            </a:r>
            <a:r>
              <a:rPr lang="ko-KR" sz="2000" b="false" i="false" u="none" strike="noStrike">
                <a:solidFill>
                  <a:srgbClr val="323232"/>
                </a:solidFill>
                <a:ea typeface="Pretendard Regular"/>
              </a:rPr>
              <a:t>데이터셋을</a:t>
            </a:r>
            <a:r>
              <a:rPr lang="en-US" sz="20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Pretendard Regular"/>
              </a:rPr>
              <a:t>활용함으로써</a:t>
            </a:r>
            <a:r>
              <a:rPr lang="en-US" sz="2000" b="false" i="false" u="none" strike="noStrike">
                <a:solidFill>
                  <a:srgbClr val="323232"/>
                </a:solidFill>
                <a:latin typeface="Pretendard Regular"/>
              </a:rPr>
              <a:t> 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23232"/>
                </a:solidFill>
                <a:ea typeface="Pretendard Regular"/>
              </a:rPr>
              <a:t>정제</a:t>
            </a:r>
            <a:r>
              <a:rPr lang="en-US" sz="20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Pretendard Regular"/>
              </a:rPr>
              <a:t>과정의</a:t>
            </a:r>
            <a:r>
              <a:rPr lang="en-US" sz="20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Pretendard Regular"/>
              </a:rPr>
              <a:t>신뢰성과</a:t>
            </a:r>
            <a:r>
              <a:rPr lang="en-US" sz="20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Pretendard Regular"/>
              </a:rPr>
              <a:t>효율성을</a:t>
            </a:r>
            <a:r>
              <a:rPr lang="en-US" sz="20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Pretendard Regular"/>
              </a:rPr>
              <a:t>확보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20828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6883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사전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학습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모델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검토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16500" y="342900"/>
            <a:ext cx="190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7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08200" y="4368800"/>
            <a:ext cx="4838700" cy="1778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235200" y="4419600"/>
            <a:ext cx="4775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학습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세팅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73300" y="4953000"/>
            <a:ext cx="4876800" cy="965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Epoch: 3</a:t>
            </a:r>
          </a:p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손실함수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: CrossEntropy +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클래스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가중치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적용</a:t>
            </a:r>
          </a:p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GPU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사용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(cuda)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08200" y="2971800"/>
            <a:ext cx="4838700" cy="1244600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2374900" y="6591300"/>
          <a:ext cx="4622800" cy="2438400"/>
        </p:xfrm>
        <a:graphic>
          <a:graphicData uri="http://schemas.openxmlformats.org/drawingml/2006/table">
            <a:tbl>
              <a:tblPr/>
              <a:tblGrid>
                <a:gridCol w="1536700"/>
                <a:gridCol w="1536700"/>
                <a:gridCol w="1536700"/>
              </a:tblGrid>
              <a:tr h="609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Metric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거짓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Precision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Recall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0.59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F1-score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3594100"/>
            <a:ext cx="7886700" cy="4076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235200" y="3035300"/>
            <a:ext cx="4775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모델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구조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47900" y="3543300"/>
            <a:ext cx="4876800" cy="635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KoBERT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모델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+ Linear</a:t>
            </a:r>
          </a:p>
          <a:p>
            <a:pPr algn="l" lvl="1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/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32600" y="8750300"/>
            <a:ext cx="9829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전체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정확도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65%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수준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409700"/>
            <a:ext cx="44577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UI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디자인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User Interface Design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16500" y="342900"/>
            <a:ext cx="177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100" y="7797800"/>
            <a:ext cx="7188200" cy="185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/>
            </a:r>
          </a:p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URL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입력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시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AI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가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신뢰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점수를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분석해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시각화하고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근거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기사까지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함께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제공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하는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UI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구성</a:t>
            </a:r>
          </a:p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사용자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인터페이스는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React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로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개발</a:t>
            </a:r>
            <a:r>
              <a:rPr lang="en-US" sz="26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323232"/>
                </a:solidFill>
                <a:ea typeface="Pretendard SemiBold"/>
              </a:rPr>
              <a:t>예정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02700" y="381000"/>
            <a:ext cx="8750300" cy="9232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75000" y="1816100"/>
            <a:ext cx="17145000" cy="1714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579600" y="-3898900"/>
            <a:ext cx="6667500" cy="666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62000" y="3302000"/>
            <a:ext cx="51943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향후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계획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900" y="45085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Future plans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74700" y="1955800"/>
          <a:ext cx="17056100" cy="7251700"/>
        </p:xfrm>
        <a:graphic>
          <a:graphicData uri="http://schemas.openxmlformats.org/drawingml/2006/table">
            <a:tbl>
              <a:tblPr/>
              <a:tblGrid>
                <a:gridCol w="4737100"/>
                <a:gridCol w="1765300"/>
                <a:gridCol w="1765300"/>
                <a:gridCol w="1765300"/>
                <a:gridCol w="1765300"/>
                <a:gridCol w="1765300"/>
                <a:gridCol w="1765300"/>
                <a:gridCol w="1765300"/>
              </a:tblGrid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활동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중간보고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10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11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12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13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14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최종보고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</a:tr>
              <a:tr h="660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모델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성능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비교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분석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B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60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모델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튜닝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AI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모델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학습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B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B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B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60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프론트엔드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개발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60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API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호출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60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백엔드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개발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60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모델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테스트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검증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B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B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B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60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시스템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배포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5"/>
                    </a:solidFill>
                  </a:tcPr>
                </a:tc>
              </a:tr>
              <a:tr h="660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문서화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</a:tr>
              <a:tr h="1219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787878"/>
                          </a:solidFill>
                          <a:ea typeface="Pretendard SemiBold"/>
                        </a:rPr>
                        <a:t>산출물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프론트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코드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API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명세서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백엔드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코드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학습된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모델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파일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서비스형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웹사이트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(URL)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데모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자료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10700"/>
            <a:ext cx="18288000" cy="876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" id="5"/>
          <p:cNvSpPr txBox="true"/>
          <p:nvPr/>
        </p:nvSpPr>
        <p:spPr>
          <a:xfrm rot="0">
            <a:off x="2362200" y="9512300"/>
            <a:ext cx="4724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C9B7A6"/>
                </a:solidFill>
                <a:latin typeface="Pretendard Regular"/>
              </a:rPr>
              <a:t>Classification 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C9B7A6"/>
                </a:solidFill>
                <a:latin typeface="Pretendard Regular"/>
              </a:rPr>
              <a:t>by Name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20000" y="9664700"/>
            <a:ext cx="2603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CE8B62"/>
                </a:solidFill>
                <a:ea typeface="Pretendard Regular"/>
              </a:rPr>
              <a:t>최지우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37900" y="9639300"/>
            <a:ext cx="72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FD485"/>
                </a:solidFill>
                <a:ea typeface="Pretendard Regular"/>
              </a:rPr>
              <a:t>오주연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41500" y="9664700"/>
            <a:ext cx="2413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BBCECB"/>
                </a:solidFill>
                <a:ea typeface="Pretendard Regular"/>
              </a:rPr>
              <a:t>김봉민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0" y="97028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42600" y="97028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71600" y="9702800"/>
            <a:ext cx="292100" cy="292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74700" y="15113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Future plans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1200" y="508000"/>
            <a:ext cx="51943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향후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계획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75000" y="1816100"/>
            <a:ext cx="17145000" cy="1714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579600" y="-3898900"/>
            <a:ext cx="6667500" cy="666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62000" y="3302000"/>
            <a:ext cx="51943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변경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사항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900" y="45085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Changes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51100" y="-71755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58420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변경</a:t>
            </a:r>
            <a:r>
              <a:rPr lang="en-US" sz="6500" b="false" i="false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사항</a:t>
            </a:r>
            <a:r>
              <a:rPr lang="en-US" sz="6500" b="false" i="false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요약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9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23500" y="3784600"/>
            <a:ext cx="7150100" cy="562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3784600"/>
            <a:ext cx="7150100" cy="562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42600" y="5511800"/>
            <a:ext cx="54864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0" y="5537200"/>
            <a:ext cx="54864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97100" y="6667500"/>
            <a:ext cx="54864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0" y="7734300"/>
            <a:ext cx="54864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0" y="8839200"/>
            <a:ext cx="54864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42600" y="6591300"/>
            <a:ext cx="54864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42600" y="7721600"/>
            <a:ext cx="54864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42600" y="8826500"/>
            <a:ext cx="5486400" cy="101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03400" y="4051300"/>
            <a:ext cx="5372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sng" strike="noStrike">
                <a:solidFill>
                  <a:srgbClr val="323232"/>
                </a:solidFill>
                <a:ea typeface="Pretendard SemiBold"/>
              </a:rPr>
              <a:t>변경</a:t>
            </a:r>
            <a:r>
              <a:rPr lang="en-US" sz="2800" b="false" i="false" u="sng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sng" strike="noStrike">
                <a:solidFill>
                  <a:srgbClr val="323232"/>
                </a:solidFill>
                <a:ea typeface="Pretendard SemiBold"/>
              </a:rPr>
              <a:t>전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78700" y="4673600"/>
            <a:ext cx="3530600" cy="952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607300" y="4826000"/>
            <a:ext cx="308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개발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범위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78700" y="5778500"/>
            <a:ext cx="3530600" cy="952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607300" y="5930900"/>
            <a:ext cx="308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데이터베이스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구축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78700" y="6870700"/>
            <a:ext cx="3530600" cy="952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607300" y="7035800"/>
            <a:ext cx="308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기술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스택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78700" y="7975600"/>
            <a:ext cx="3530600" cy="952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7607300" y="8140700"/>
            <a:ext cx="308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개발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방향성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63700" y="5130800"/>
            <a:ext cx="547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등이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포함된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웹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서비스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전반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구현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59100" y="6311900"/>
            <a:ext cx="4178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사용자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저장을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DB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설계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63700" y="7366000"/>
            <a:ext cx="547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프론트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+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백엔드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+ DB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연동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4600" y="8445500"/>
            <a:ext cx="5778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웹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완성형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서비스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지향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61700" y="5207000"/>
            <a:ext cx="547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시각화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중심의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UI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구현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63300" y="6261100"/>
            <a:ext cx="5778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DB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구축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생략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087100" y="7391400"/>
            <a:ext cx="547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프론트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(UI) + AI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모델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출력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50600" y="8509000"/>
            <a:ext cx="5778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AI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판별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기능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중심의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간소화된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구현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지향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112500" y="4051300"/>
            <a:ext cx="5372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sng" strike="noStrike">
                <a:solidFill>
                  <a:srgbClr val="323232"/>
                </a:solidFill>
                <a:ea typeface="Pretendard SemiBold"/>
              </a:rPr>
              <a:t>변경</a:t>
            </a:r>
            <a:r>
              <a:rPr lang="en-US" sz="2800" b="false" i="false" u="sng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sng" strike="noStrike">
                <a:solidFill>
                  <a:srgbClr val="323232"/>
                </a:solidFill>
                <a:ea typeface="Pretendard SemiBold"/>
              </a:rPr>
              <a:t>후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023100" y="2400300"/>
            <a:ext cx="9829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DB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구축을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생략하고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결과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시각화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중심으로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개발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범위를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조정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75000" y="1816100"/>
            <a:ext cx="17145000" cy="1714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579600" y="-3898900"/>
            <a:ext cx="6667500" cy="666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62000" y="3302000"/>
            <a:ext cx="51943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시연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계획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900" y="45085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Demonstration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45400" y="23749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4457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시연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계획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10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3263900"/>
            <a:ext cx="3797300" cy="379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45400" y="3263900"/>
            <a:ext cx="3797300" cy="3797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55700" y="3149600"/>
            <a:ext cx="3797300" cy="3797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08600" y="4191000"/>
            <a:ext cx="1765300" cy="172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61800" y="4279900"/>
            <a:ext cx="1765300" cy="1727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57400" y="7645400"/>
            <a:ext cx="2298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23232"/>
                </a:solidFill>
                <a:ea typeface="Pretendard Regular"/>
              </a:rPr>
              <a:t>뉴스</a:t>
            </a:r>
            <a:r>
              <a:rPr lang="en-US" sz="2400" b="false" i="false" u="none" strike="noStrike">
                <a:solidFill>
                  <a:srgbClr val="323232"/>
                </a:solidFill>
                <a:latin typeface="Pretendard Regular"/>
              </a:rPr>
              <a:t> URL </a:t>
            </a:r>
            <a:r>
              <a:rPr lang="ko-KR" sz="2400" b="false" i="false" u="none" strike="noStrike">
                <a:solidFill>
                  <a:srgbClr val="323232"/>
                </a:solidFill>
                <a:ea typeface="Pretendard Regular"/>
              </a:rPr>
              <a:t>입력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69300" y="7645400"/>
            <a:ext cx="2298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323232"/>
                </a:solidFill>
                <a:latin typeface="Pretendard Regular"/>
              </a:rPr>
              <a:t>AI </a:t>
            </a:r>
            <a:r>
              <a:rPr lang="ko-KR" sz="2400" b="false" i="false" u="none" strike="noStrike">
                <a:solidFill>
                  <a:srgbClr val="323232"/>
                </a:solidFill>
                <a:ea typeface="Pretendard Regular"/>
              </a:rPr>
              <a:t>분석</a:t>
            </a:r>
            <a:r>
              <a:rPr lang="en-US" sz="24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323232"/>
                </a:solidFill>
                <a:ea typeface="Pretendard Regular"/>
              </a:rPr>
              <a:t>결과</a:t>
            </a:r>
            <a:r>
              <a:rPr lang="en-US" sz="24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323232"/>
                </a:solidFill>
                <a:ea typeface="Pretendard Regular"/>
              </a:rPr>
              <a:t>출력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33500" y="7670800"/>
            <a:ext cx="2298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23232"/>
                </a:solidFill>
                <a:ea typeface="Pretendard Regular"/>
              </a:rPr>
              <a:t>근거</a:t>
            </a:r>
            <a:r>
              <a:rPr lang="en-US" sz="24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323232"/>
                </a:solidFill>
                <a:ea typeface="Pretendard Regular"/>
              </a:rPr>
              <a:t>기사</a:t>
            </a:r>
            <a:r>
              <a:rPr lang="en-US" sz="24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323232"/>
                </a:solidFill>
                <a:ea typeface="Pretendard Regular"/>
              </a:rPr>
              <a:t>확인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75000" y="1816100"/>
            <a:ext cx="17145000" cy="1714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579600" y="-3898900"/>
            <a:ext cx="6667500" cy="666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19200" y="5461000"/>
            <a:ext cx="8661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0" y="-65786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2717800"/>
            <a:ext cx="18542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목차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3924300"/>
            <a:ext cx="6337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0900" y="368300"/>
            <a:ext cx="546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7400" y="6616700"/>
            <a:ext cx="11176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6019800"/>
            <a:ext cx="381000" cy="38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19200" y="6019800"/>
            <a:ext cx="254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07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프로젝트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0700" y="6642100"/>
            <a:ext cx="4978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프로젝트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목적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목표</a:t>
            </a:r>
          </a:p>
          <a:p>
            <a:pPr algn="l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/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7400" y="8356600"/>
            <a:ext cx="11176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7747000"/>
            <a:ext cx="381000" cy="381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19200" y="77597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0700" y="76581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변경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사항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요약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90700" y="8509000"/>
            <a:ext cx="4978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일정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or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기능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변경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사유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내용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설명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9200" y="6616700"/>
            <a:ext cx="11176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67500" y="6019800"/>
            <a:ext cx="381000" cy="381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718300" y="60198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025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진행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현황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02500" y="6769100"/>
            <a:ext cx="4978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현재까지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완료한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작업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내역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9200" y="8356600"/>
            <a:ext cx="1117600" cy="3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67500" y="7747000"/>
            <a:ext cx="381000" cy="381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718300" y="77597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02500" y="76581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시연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계획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02500" y="8369300"/>
            <a:ext cx="4978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결과물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형태</a:t>
            </a:r>
          </a:p>
          <a:p>
            <a:pPr algn="l" lvl="0">
              <a:lnSpc>
                <a:spcPct val="9544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시연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영상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제작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방식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구체화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798300" y="6616700"/>
            <a:ext cx="1117600" cy="38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66600" y="6019800"/>
            <a:ext cx="381000" cy="3810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2230100" y="60198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016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향후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계획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801600" y="6769100"/>
            <a:ext cx="4978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9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~ 14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주차의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주차별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세부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계획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75000" y="1816100"/>
            <a:ext cx="17145000" cy="1714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579600" y="-3898900"/>
            <a:ext cx="6667500" cy="666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62000" y="3302000"/>
            <a:ext cx="51943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프로젝트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900" y="45085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Project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64700" y="889000"/>
            <a:ext cx="70231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64700" y="2730500"/>
            <a:ext cx="7023100" cy="153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4700" y="4470400"/>
            <a:ext cx="7023100" cy="160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64700" y="6223000"/>
            <a:ext cx="7023100" cy="168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64700" y="8204200"/>
            <a:ext cx="7023100" cy="1600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46200" y="1308100"/>
            <a:ext cx="44577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배경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요인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6200" y="2514600"/>
            <a:ext cx="6337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Background Factors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29200" y="342900"/>
            <a:ext cx="177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14400" y="8623300"/>
            <a:ext cx="10922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6200" y="8064500"/>
            <a:ext cx="241300" cy="241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01800" y="7899400"/>
            <a:ext cx="6210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가짜뉴스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확산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1800" y="8369300"/>
            <a:ext cx="7061200" cy="965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온라인상에서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유명인의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사망과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관련한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루머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조작된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썸네일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영상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등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허위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유포가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급증하며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사회적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혼란을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초래하고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있음</a:t>
            </a:r>
          </a:p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3700" y="2565400"/>
            <a:ext cx="17208500" cy="6718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729200" y="342900"/>
            <a:ext cx="177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3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4000" y="1778000"/>
            <a:ext cx="10668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1231900"/>
            <a:ext cx="228600" cy="228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066800"/>
            <a:ext cx="60833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323232"/>
                </a:solidFill>
                <a:ea typeface="Pretendard Bold"/>
              </a:rPr>
              <a:t>가짜</a:t>
            </a:r>
            <a:r>
              <a:rPr lang="en-US" sz="29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323232"/>
                </a:solidFill>
                <a:ea typeface="Pretendard Bold"/>
              </a:rPr>
              <a:t>뉴스로</a:t>
            </a:r>
            <a:r>
              <a:rPr lang="en-US" sz="29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323232"/>
                </a:solidFill>
                <a:ea typeface="Pretendard Bold"/>
              </a:rPr>
              <a:t>인한</a:t>
            </a:r>
            <a:r>
              <a:rPr lang="en-US" sz="29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323232"/>
                </a:solidFill>
                <a:ea typeface="Pretendard Bold"/>
              </a:rPr>
              <a:t>언론의</a:t>
            </a:r>
            <a:r>
              <a:rPr lang="en-US" sz="29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323232"/>
                </a:solidFill>
                <a:ea typeface="Pretendard Bold"/>
              </a:rPr>
              <a:t>신뢰</a:t>
            </a:r>
            <a:r>
              <a:rPr lang="ko-KR" sz="2900" b="false" i="false" u="none" strike="noStrike">
                <a:solidFill>
                  <a:srgbClr val="323232"/>
                </a:solidFill>
                <a:ea typeface="Pretendard Bold"/>
              </a:rPr>
              <a:t>도</a:t>
            </a:r>
            <a:r>
              <a:rPr lang="en-US" sz="29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323232"/>
                </a:solidFill>
                <a:ea typeface="Pretendard Bold"/>
              </a:rPr>
              <a:t>저하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79600"/>
            <a:ext cx="6908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반복되는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허위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콘텐츠는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언론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플랫폼에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대한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대중의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신뢰를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약화시키고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있음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5511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프로젝트의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목표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16500" y="342900"/>
            <a:ext cx="177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4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89100" y="3340100"/>
            <a:ext cx="6172200" cy="533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33800" y="8813800"/>
            <a:ext cx="2082800" cy="558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70300" y="8864600"/>
            <a:ext cx="2197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323232"/>
                </a:solidFill>
                <a:latin typeface="Pretendard Regular"/>
              </a:rPr>
              <a:t>Not a Fact!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67900" y="6134100"/>
            <a:ext cx="68580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가짜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뉴스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탐지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AI Fact Shield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를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통해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정보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신뢰성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확보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피해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최소화가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이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프로젝트의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목표임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75000" y="1816100"/>
            <a:ext cx="17145000" cy="1714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579600" y="-3898900"/>
            <a:ext cx="6667500" cy="666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62000" y="3302000"/>
            <a:ext cx="51943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진행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현황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900" y="45085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Progress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1200" y="7747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현재까지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완료한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11200" y="2209800"/>
          <a:ext cx="16827500" cy="6591300"/>
        </p:xfrm>
        <a:graphic>
          <a:graphicData uri="http://schemas.openxmlformats.org/drawingml/2006/table">
            <a:tbl>
              <a:tblPr/>
              <a:tblGrid>
                <a:gridCol w="5905500"/>
                <a:gridCol w="2184400"/>
                <a:gridCol w="2184400"/>
                <a:gridCol w="2184400"/>
                <a:gridCol w="2184400"/>
                <a:gridCol w="2184400"/>
              </a:tblGrid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활동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착수보고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5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6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7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중간보고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언어모델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조사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B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B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데이터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수집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정제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B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사전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학습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모델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검토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B62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API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연동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설계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추진보고서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작성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시스템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설계도</a:t>
                      </a: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작성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5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UI </a:t>
                      </a:r>
                      <a:r>
                        <a:rPr lang="ko-KR" sz="1600" b="false" i="false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디자인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</a:tr>
              <a:tr h="1003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787878"/>
                          </a:solidFill>
                          <a:ea typeface="Pretendard SemiBold"/>
                        </a:rPr>
                        <a:t>산출물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모델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제안서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정제된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데이터셋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추진보고서</a:t>
                      </a:r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시스템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설계도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Figma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디자인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10700"/>
            <a:ext cx="18288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2362200" y="9512300"/>
            <a:ext cx="4724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C9B7A6"/>
                </a:solidFill>
                <a:latin typeface="Pretendard Regular"/>
              </a:rPr>
              <a:t>Classification 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C9B7A6"/>
                </a:solidFill>
                <a:latin typeface="Pretendard Regular"/>
              </a:rPr>
              <a:t>by Name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20000" y="9664700"/>
            <a:ext cx="2603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CE8B62"/>
                </a:solidFill>
                <a:ea typeface="Pretendard Regular"/>
              </a:rPr>
              <a:t>최지우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37900" y="9639300"/>
            <a:ext cx="72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AFD485"/>
                </a:solidFill>
                <a:ea typeface="Pretendard Regular"/>
              </a:rPr>
              <a:t>오주연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41500" y="9664700"/>
            <a:ext cx="2413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BBCECB"/>
                </a:solidFill>
                <a:ea typeface="Pretendard Regular"/>
              </a:rPr>
              <a:t>김봉민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0" y="97028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42600" y="9702800"/>
            <a:ext cx="2921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71600" y="9702800"/>
            <a:ext cx="2921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82100" y="-1549400"/>
            <a:ext cx="13373100" cy="133731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69900" y="3149600"/>
          <a:ext cx="10198100" cy="3975100"/>
        </p:xfrm>
        <a:graphic>
          <a:graphicData uri="http://schemas.openxmlformats.org/drawingml/2006/table">
            <a:tbl>
              <a:tblPr/>
              <a:tblGrid>
                <a:gridCol w="1168400"/>
                <a:gridCol w="2260600"/>
                <a:gridCol w="2260600"/>
                <a:gridCol w="2260600"/>
                <a:gridCol w="2260600"/>
              </a:tblGrid>
              <a:tr h="914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모델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문맥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이해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학습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속도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리소스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요구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난이도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KoBERT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KoELECTRA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1016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KLUE-RoBERTa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63800" y="4394200"/>
            <a:ext cx="431800" cy="40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95600" y="4394200"/>
            <a:ext cx="431800" cy="40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0" y="4394200"/>
            <a:ext cx="431800" cy="406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87900" y="4343400"/>
            <a:ext cx="431800" cy="40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19700" y="4343400"/>
            <a:ext cx="4318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68800" y="4343400"/>
            <a:ext cx="431800" cy="406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010400" y="4343400"/>
            <a:ext cx="431800" cy="40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42200" y="4343400"/>
            <a:ext cx="431800" cy="406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4343400"/>
            <a:ext cx="431800" cy="406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45600" y="4343400"/>
            <a:ext cx="431800" cy="40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64700" y="4343400"/>
            <a:ext cx="431800" cy="406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13800" y="4343400"/>
            <a:ext cx="431800" cy="406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96400" y="5384800"/>
            <a:ext cx="431800" cy="406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28200" y="5384800"/>
            <a:ext cx="431800" cy="406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77300" y="5384800"/>
            <a:ext cx="431800" cy="4064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10400" y="5422900"/>
            <a:ext cx="431800" cy="406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42200" y="5422900"/>
            <a:ext cx="431800" cy="406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5422900"/>
            <a:ext cx="431800" cy="4064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0" y="5410200"/>
            <a:ext cx="431800" cy="406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30800" y="5410200"/>
            <a:ext cx="431800" cy="406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79900" y="5410200"/>
            <a:ext cx="431800" cy="4064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25700" y="5384800"/>
            <a:ext cx="431800" cy="406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57500" y="5384800"/>
            <a:ext cx="431800" cy="406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06600" y="5384800"/>
            <a:ext cx="431800" cy="4064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63800" y="6426200"/>
            <a:ext cx="431800" cy="406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95600" y="6426200"/>
            <a:ext cx="431800" cy="406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0" y="6426200"/>
            <a:ext cx="431800" cy="4064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699000" y="6426200"/>
            <a:ext cx="431800" cy="406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30800" y="6426200"/>
            <a:ext cx="431800" cy="406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79900" y="6426200"/>
            <a:ext cx="431800" cy="4064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10400" y="6451600"/>
            <a:ext cx="431800" cy="4064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42200" y="6451600"/>
            <a:ext cx="431800" cy="4064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6451600"/>
            <a:ext cx="431800" cy="4064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45600" y="6451600"/>
            <a:ext cx="431800" cy="4064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64700" y="6451600"/>
            <a:ext cx="431800" cy="4064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13800" y="6451600"/>
            <a:ext cx="431800" cy="406400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1346200" y="1308100"/>
            <a:ext cx="7962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AI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언어모델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비교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7716500" y="342900"/>
            <a:ext cx="190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5</a:t>
            </a:r>
          </a:p>
        </p:txBody>
      </p:sp>
      <p:pic>
        <p:nvPicPr>
          <p:cNvPr name="Picture 54" id="5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61700" y="3860800"/>
            <a:ext cx="6324600" cy="13970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04600" y="4381500"/>
            <a:ext cx="355600" cy="355600"/>
          </a:xfrm>
          <a:prstGeom prst="rect">
            <a:avLst/>
          </a:prstGeom>
        </p:spPr>
      </p:pic>
      <p:sp>
        <p:nvSpPr>
          <p:cNvPr name="TextBox 57" id="57"/>
          <p:cNvSpPr txBox="true"/>
          <p:nvPr/>
        </p:nvSpPr>
        <p:spPr>
          <a:xfrm rot="0">
            <a:off x="11455400" y="4381500"/>
            <a:ext cx="241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1900" b="false" i="false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090400" y="4051300"/>
            <a:ext cx="5867400" cy="889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KoBERT: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가볍고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학습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빠름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실습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자료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풍부함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KoELECTRA: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빠르지만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세팅이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복잡함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KLUE-RoBERTa: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문맥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이해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뛰어나지만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무겁고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느림</a:t>
            </a:r>
          </a:p>
        </p:txBody>
      </p:sp>
      <p:pic>
        <p:nvPicPr>
          <p:cNvPr name="Picture 59" id="5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61700" y="5511800"/>
            <a:ext cx="6324600" cy="1384300"/>
          </a:xfrm>
          <a:prstGeom prst="rect">
            <a:avLst/>
          </a:prstGeom>
        </p:spPr>
      </p:pic>
      <p:grpSp>
        <p:nvGrpSpPr>
          <p:cNvPr name="Group 60" id="6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1" id="6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04600" y="6019800"/>
            <a:ext cx="355600" cy="355600"/>
          </a:xfrm>
          <a:prstGeom prst="rect">
            <a:avLst/>
          </a:prstGeom>
        </p:spPr>
      </p:pic>
      <p:sp>
        <p:nvSpPr>
          <p:cNvPr name="TextBox 62" id="62"/>
          <p:cNvSpPr txBox="true"/>
          <p:nvPr/>
        </p:nvSpPr>
        <p:spPr>
          <a:xfrm rot="0">
            <a:off x="11455400" y="6032500"/>
            <a:ext cx="241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1900" b="false" i="false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090400" y="5905500"/>
            <a:ext cx="58547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Colab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실습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환경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반복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테스트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필요</a:t>
            </a:r>
          </a:p>
          <a:p>
            <a:pPr algn="l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GPU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자원이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제한적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(8~12GB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수준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)</a:t>
            </a:r>
          </a:p>
        </p:txBody>
      </p:sp>
      <p:pic>
        <p:nvPicPr>
          <p:cNvPr name="Picture 64" id="6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6000" y="7632700"/>
            <a:ext cx="15506700" cy="2209800"/>
          </a:xfrm>
          <a:prstGeom prst="rect">
            <a:avLst/>
          </a:prstGeom>
        </p:spPr>
      </p:pic>
      <p:sp>
        <p:nvSpPr>
          <p:cNvPr name="TextBox 65" id="65"/>
          <p:cNvSpPr txBox="true"/>
          <p:nvPr/>
        </p:nvSpPr>
        <p:spPr>
          <a:xfrm rot="0">
            <a:off x="3429000" y="8064500"/>
            <a:ext cx="12865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난이도가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낮고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학습속도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빠름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한국어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뉴스에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적합한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성능과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풍부한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예제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제공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달성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가능성이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높음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08100" y="8153400"/>
            <a:ext cx="1562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선택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모델</a:t>
            </a:r>
            <a:b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</a:b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KoBERT</a:t>
            </a:r>
          </a:p>
        </p:txBody>
      </p:sp>
      <p:pic>
        <p:nvPicPr>
          <p:cNvPr name="Picture 67" id="6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235200" y="8699500"/>
            <a:ext cx="1790700" cy="25400"/>
          </a:xfrm>
          <a:prstGeom prst="rect">
            <a:avLst/>
          </a:prstGeom>
        </p:spPr>
      </p:pic>
      <p:sp>
        <p:nvSpPr>
          <p:cNvPr name="TextBox 68" id="68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Baskerville Old Face"/>
              </a:rPr>
              <a:t>Model Comparison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